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Lst>
  <p:notesMasterIdLst>
    <p:notesMasterId r:id="rId11"/>
  </p:notesMasterIdLst>
  <p:sldIdLst>
    <p:sldId id="263" r:id="rId2"/>
    <p:sldId id="264" r:id="rId3"/>
    <p:sldId id="257" r:id="rId4"/>
    <p:sldId id="258" r:id="rId5"/>
    <p:sldId id="259" r:id="rId6"/>
    <p:sldId id="260" r:id="rId7"/>
    <p:sldId id="261" r:id="rId8"/>
    <p:sldId id="265" r:id="rId9"/>
    <p:sldId id="262"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539" autoAdjust="0"/>
  </p:normalViewPr>
  <p:slideViewPr>
    <p:cSldViewPr snapToGrid="0" snapToObjects="1">
      <p:cViewPr varScale="1">
        <p:scale>
          <a:sx n="62" d="100"/>
          <a:sy n="62" d="100"/>
        </p:scale>
        <p:origin x="-237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4FC20C-7A3D-EE41-984B-EE2EB1C5B6FA}" type="datetimeFigureOut">
              <a:rPr lang="en-US" smtClean="0"/>
              <a:t>11/12/14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13A0E0-9BD2-714C-A095-28DF3996E471}" type="slidenum">
              <a:rPr lang="en-US" smtClean="0"/>
              <a:t>‹#›</a:t>
            </a:fld>
            <a:endParaRPr lang="en-US"/>
          </a:p>
        </p:txBody>
      </p:sp>
    </p:spTree>
    <p:extLst>
      <p:ext uri="{BB962C8B-B14F-4D97-AF65-F5344CB8AC3E}">
        <p14:creationId xmlns:p14="http://schemas.microsoft.com/office/powerpoint/2010/main" val="286235640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en.wikipedia.org/wiki/United_States_v._Butler%23cite_note-hughescat-2" TargetMode="External"/><Relationship Id="rId4" Type="http://schemas.openxmlformats.org/officeDocument/2006/relationships/hyperlink" Target="http://en.wikipedia.org/wiki/National_Industrial_Recovery_Act" TargetMode="External"/><Relationship Id="rId5" Type="http://schemas.openxmlformats.org/officeDocument/2006/relationships/hyperlink" Target="http://en.wikipedia.org/wiki/Price_fixing" TargetMode="External"/><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Agricultural Adjustment Act- tried toe ensure that farmers earned an adequate income by paying them to take land out of cultivation </a:t>
            </a:r>
          </a:p>
          <a:p>
            <a:r>
              <a:rPr lang="en-US" dirty="0" smtClean="0"/>
              <a:t>When reducing acreage failed to sufficiently lower output- FDR approved a series of laws that established marketing quotas for each commodity. IF framers tried to sell more than their allotted quote they were hit with a heavy</a:t>
            </a:r>
            <a:r>
              <a:rPr lang="en-US" baseline="0" dirty="0" smtClean="0"/>
              <a:t> fine.</a:t>
            </a:r>
          </a:p>
          <a:p>
            <a:endParaRPr lang="en-US" baseline="0" dirty="0" smtClean="0"/>
          </a:p>
          <a:p>
            <a:r>
              <a:rPr lang="en-US" baseline="0" dirty="0" smtClean="0"/>
              <a:t>US v. Butler</a:t>
            </a:r>
          </a:p>
          <a:p>
            <a:r>
              <a:rPr lang="en-US" dirty="0" smtClean="0"/>
              <a:t>In the Act, a tax was imposed on processors of farm products, the proceeds to be paid to farmers who would reduce their area and crops. The intent of the act was to increase the prices of certain farm products by decreasing the quantities produced.</a:t>
            </a:r>
          </a:p>
          <a:p>
            <a:r>
              <a:rPr lang="en-US" dirty="0" smtClean="0"/>
              <a:t>The Court held that the so-called tax was not a true tax,</a:t>
            </a:r>
            <a:r>
              <a:rPr lang="en-US" baseline="30000" dirty="0" smtClean="0">
                <a:hlinkClick r:id="rId3"/>
              </a:rPr>
              <a:t>[2]</a:t>
            </a:r>
            <a:r>
              <a:rPr lang="en-US" dirty="0" smtClean="0"/>
              <a:t> because the payments to farmers were coupled with unlawful and oppressive coercive contracts</a:t>
            </a:r>
            <a:r>
              <a:rPr lang="en-US" baseline="30000" dirty="0" smtClean="0">
                <a:hlinkClick r:id="rId3"/>
              </a:rPr>
              <a:t>[2]</a:t>
            </a:r>
            <a:r>
              <a:rPr lang="en-US" dirty="0" smtClean="0"/>
              <a:t> and the proceeds were earmarked for the benefit of farmers complying with the prescribed conditions. The court also held that making the payment of a government subsidy to a farmer conditional on the reduction of his planned crops went beyond the powers of the national government.</a:t>
            </a:r>
            <a:r>
              <a:rPr lang="en-US" baseline="30000" dirty="0" smtClean="0">
                <a:hlinkClick r:id="rId3"/>
              </a:rPr>
              <a:t>[2</a:t>
            </a:r>
            <a:endParaRPr lang="en-US" dirty="0" smtClean="0"/>
          </a:p>
          <a:p>
            <a:endParaRPr lang="en-US" baseline="0" dirty="0" smtClean="0"/>
          </a:p>
          <a:p>
            <a:endParaRPr lang="en-US" baseline="0" dirty="0" smtClean="0"/>
          </a:p>
          <a:p>
            <a:r>
              <a:rPr lang="en-US" baseline="0" dirty="0" smtClean="0"/>
              <a:t>NRA- established industrial boards for each sector of the economy that brought competitors together to set prices, production quotas and wages, Architect of the NIRA believed these industrial codes would stop manufacturers for cutting wages to subsidized lower prices</a:t>
            </a:r>
          </a:p>
          <a:p>
            <a:endParaRPr lang="en-US" baseline="0" dirty="0" smtClean="0"/>
          </a:p>
          <a:p>
            <a:r>
              <a:rPr lang="en-US" baseline="0" dirty="0" smtClean="0"/>
              <a:t>Sick Chicken</a:t>
            </a:r>
          </a:p>
          <a:p>
            <a:r>
              <a:rPr lang="en-US" dirty="0" smtClean="0"/>
              <a:t>The regulations at issue were promulgated under the authority of the </a:t>
            </a:r>
            <a:r>
              <a:rPr lang="en-US" dirty="0" smtClean="0">
                <a:hlinkClick r:id="rId4" tooltip="National Industrial Recovery Act"/>
              </a:rPr>
              <a:t>National Industrial Recovery Act</a:t>
            </a:r>
            <a:r>
              <a:rPr lang="en-US" dirty="0" smtClean="0"/>
              <a:t> (NIRA) of 1933. These included </a:t>
            </a:r>
            <a:r>
              <a:rPr lang="en-US" dirty="0" smtClean="0">
                <a:hlinkClick r:id="rId5" tooltip="Price fixing"/>
              </a:rPr>
              <a:t>price</a:t>
            </a:r>
            <a:r>
              <a:rPr lang="en-US" dirty="0" smtClean="0"/>
              <a:t> and wage fixing, as well as requirements regarding the sale of whole chickens, including unhealthy ones. The government claimed the </a:t>
            </a:r>
            <a:r>
              <a:rPr lang="en-US" dirty="0" err="1" smtClean="0"/>
              <a:t>Schechters</a:t>
            </a:r>
            <a:r>
              <a:rPr lang="en-US" dirty="0" smtClean="0"/>
              <a:t> sold sick poultry, which has led to the case becoming known as "the sick chicken case". Also encompassed in the decision were NIRA provisions regarding maximum work hours and a right of unions to organize.</a:t>
            </a:r>
            <a:endParaRPr lang="en-US" dirty="0"/>
          </a:p>
        </p:txBody>
      </p:sp>
      <p:sp>
        <p:nvSpPr>
          <p:cNvPr id="4" name="Slide Number Placeholder 3"/>
          <p:cNvSpPr>
            <a:spLocks noGrp="1"/>
          </p:cNvSpPr>
          <p:nvPr>
            <p:ph type="sldNum" sz="quarter" idx="10"/>
          </p:nvPr>
        </p:nvSpPr>
        <p:spPr/>
        <p:txBody>
          <a:bodyPr/>
          <a:lstStyle/>
          <a:p>
            <a:fld id="{BB13A0E0-9BD2-714C-A095-28DF3996E471}" type="slidenum">
              <a:rPr lang="en-US" smtClean="0"/>
              <a:t>3</a:t>
            </a:fld>
            <a:endParaRPr lang="en-US"/>
          </a:p>
        </p:txBody>
      </p:sp>
    </p:spTree>
    <p:extLst>
      <p:ext uri="{BB962C8B-B14F-4D97-AF65-F5344CB8AC3E}">
        <p14:creationId xmlns:p14="http://schemas.microsoft.com/office/powerpoint/2010/main" val="73018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dirty="0" smtClean="0"/>
              <a:t>1936- FDR won reelection with 61%</a:t>
            </a:r>
            <a:r>
              <a:rPr lang="en-US" sz="2000" baseline="0" dirty="0" smtClean="0"/>
              <a:t> of the popular vote- carrying every state except Maine and Vermont</a:t>
            </a:r>
          </a:p>
          <a:p>
            <a:r>
              <a:rPr lang="en-US" sz="2000" baseline="0" dirty="0" smtClean="0"/>
              <a:t>SC did not support of the 9 justices 4 consistently opposed New Deal other 2 were unpredictable</a:t>
            </a:r>
          </a:p>
          <a:p>
            <a:r>
              <a:rPr lang="en-US" sz="2000" baseline="0" dirty="0" smtClean="0"/>
              <a:t>NRA and AAA (deemed unconstitutional ) 1937- two others on court’s docket- Wagner Act and Social Security Act- FDR decided to act</a:t>
            </a:r>
          </a:p>
          <a:p>
            <a:r>
              <a:rPr lang="en-US" sz="2000" baseline="0" dirty="0" smtClean="0"/>
              <a:t>FDR suggested that advanced age (rather than conservative ideology) was hampering work of SC- FDR proposed increasing the numbers of justices to a maximum of 15 by adding 1 justice for everyone over 70 who had served more than 10 years.</a:t>
            </a:r>
          </a:p>
          <a:p>
            <a:r>
              <a:rPr lang="en-US" sz="2000" baseline="0" dirty="0" smtClean="0"/>
              <a:t>With the conservative bloc all of 70 FDR’s plan would wither increase the size of court of force the older justices to retire.</a:t>
            </a:r>
          </a:p>
          <a:p>
            <a:r>
              <a:rPr lang="en-US" sz="2000" baseline="0" dirty="0" smtClean="0"/>
              <a:t>Congress debated- vote lost</a:t>
            </a:r>
          </a:p>
          <a:p>
            <a:endParaRPr lang="en-US" sz="2000" dirty="0"/>
          </a:p>
        </p:txBody>
      </p:sp>
      <p:sp>
        <p:nvSpPr>
          <p:cNvPr id="4" name="Slide Number Placeholder 3"/>
          <p:cNvSpPr>
            <a:spLocks noGrp="1"/>
          </p:cNvSpPr>
          <p:nvPr>
            <p:ph type="sldNum" sz="quarter" idx="10"/>
          </p:nvPr>
        </p:nvSpPr>
        <p:spPr/>
        <p:txBody>
          <a:bodyPr/>
          <a:lstStyle/>
          <a:p>
            <a:fld id="{BB13A0E0-9BD2-714C-A095-28DF3996E471}" type="slidenum">
              <a:rPr lang="en-US" smtClean="0"/>
              <a:t>4</a:t>
            </a:fld>
            <a:endParaRPr lang="en-US"/>
          </a:p>
        </p:txBody>
      </p:sp>
    </p:spTree>
    <p:extLst>
      <p:ext uri="{BB962C8B-B14F-4D97-AF65-F5344CB8AC3E}">
        <p14:creationId xmlns:p14="http://schemas.microsoft.com/office/powerpoint/2010/main" val="3998564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“Lost the battle but one the larger war with the Court”</a:t>
            </a:r>
          </a:p>
          <a:p>
            <a:r>
              <a:rPr lang="en-US" dirty="0" smtClean="0"/>
              <a:t>As Congress</a:t>
            </a:r>
            <a:r>
              <a:rPr lang="en-US" baseline="0" dirty="0" smtClean="0"/>
              <a:t> debated his proposal to add more justices- the SC surprised everyone by upholding the constitutional of the Wagner Act and the Social Security Act</a:t>
            </a:r>
          </a:p>
          <a:p>
            <a:r>
              <a:rPr lang="en-US" baseline="0" dirty="0" smtClean="0"/>
              <a:t>Over the next few years- death and retirements allowed FDR to appoint 7 new justices</a:t>
            </a:r>
            <a:endParaRPr lang="en-US" dirty="0"/>
          </a:p>
        </p:txBody>
      </p:sp>
      <p:sp>
        <p:nvSpPr>
          <p:cNvPr id="4" name="Slide Number Placeholder 3"/>
          <p:cNvSpPr>
            <a:spLocks noGrp="1"/>
          </p:cNvSpPr>
          <p:nvPr>
            <p:ph type="sldNum" sz="quarter" idx="10"/>
          </p:nvPr>
        </p:nvSpPr>
        <p:spPr/>
        <p:txBody>
          <a:bodyPr/>
          <a:lstStyle/>
          <a:p>
            <a:fld id="{BB13A0E0-9BD2-714C-A095-28DF3996E471}" type="slidenum">
              <a:rPr lang="en-US" smtClean="0"/>
              <a:t>6</a:t>
            </a:fld>
            <a:endParaRPr lang="en-US"/>
          </a:p>
        </p:txBody>
      </p:sp>
    </p:spTree>
    <p:extLst>
      <p:ext uri="{BB962C8B-B14F-4D97-AF65-F5344CB8AC3E}">
        <p14:creationId xmlns:p14="http://schemas.microsoft.com/office/powerpoint/2010/main" val="4131944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Recession of</a:t>
            </a:r>
            <a:r>
              <a:rPr lang="en-US" baseline="0" dirty="0" smtClean="0"/>
              <a:t> </a:t>
            </a:r>
            <a:r>
              <a:rPr lang="en-US" dirty="0" smtClean="0"/>
              <a:t>1937-FDR consistently tried to terminate programs at the slightest sign of recover in an effort</a:t>
            </a:r>
            <a:r>
              <a:rPr lang="en-US" baseline="0" dirty="0" smtClean="0"/>
              <a:t> to balance the federal budget- remaining true to his conservative fiscal values.</a:t>
            </a:r>
          </a:p>
          <a:p>
            <a:r>
              <a:rPr lang="en-US" sz="1800" baseline="0" dirty="0" smtClean="0"/>
              <a:t>Sharp reduction in gov’t spending combined with new taxes and higher interest rates- all cause new recovery to grind to a halt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BB13A0E0-9BD2-714C-A095-28DF3996E471}" type="slidenum">
              <a:rPr lang="en-US" smtClean="0"/>
              <a:t>7</a:t>
            </a:fld>
            <a:endParaRPr lang="en-US"/>
          </a:p>
        </p:txBody>
      </p:sp>
    </p:spTree>
    <p:extLst>
      <p:ext uri="{BB962C8B-B14F-4D97-AF65-F5344CB8AC3E}">
        <p14:creationId xmlns:p14="http://schemas.microsoft.com/office/powerpoint/2010/main" val="37519793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latin typeface="Calibri" charset="0"/>
              </a:rPr>
              <a:t>New</a:t>
            </a:r>
            <a:r>
              <a:rPr lang="en-US" baseline="0" dirty="0" smtClean="0">
                <a:latin typeface="Calibri" charset="0"/>
              </a:rPr>
              <a:t> Deal Coalition – political partnership formed in the mid 1930’s Liberals, trade unionists, Catholics and northern blacks- redrew the nation’s political map</a:t>
            </a:r>
          </a:p>
          <a:p>
            <a:pPr>
              <a:spcBef>
                <a:spcPct val="0"/>
              </a:spcBef>
            </a:pPr>
            <a:endParaRPr lang="en-US" baseline="0" dirty="0" smtClean="0">
              <a:latin typeface="Calibri" charset="0"/>
            </a:endParaRPr>
          </a:p>
          <a:p>
            <a:pPr>
              <a:spcBef>
                <a:spcPct val="0"/>
              </a:spcBef>
            </a:pPr>
            <a:r>
              <a:rPr lang="en-US" baseline="0" dirty="0" smtClean="0">
                <a:latin typeface="Calibri" charset="0"/>
              </a:rPr>
              <a:t>Strength of the coalition strengthened FDR’s ability to pursue his legislative agenda.</a:t>
            </a:r>
            <a:endParaRPr lang="en-US" dirty="0">
              <a:latin typeface="Calibri" charset="0"/>
            </a:endParaRPr>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63BD6AEF-77AD-D94D-91DB-A52AD0D26EE2}" type="slidenum">
              <a:rPr lang="en-US" sz="1200"/>
              <a:pPr/>
              <a:t>9</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97D567B5-76A8-D944-A5AE-DB32537C648F}" type="datetimeFigureOut">
              <a:rPr lang="en-US" smtClean="0"/>
              <a:t>11/12/14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73B01EA-F863-CA4B-8F5A-2FAE5BB892A6}"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567B5-76A8-D944-A5AE-DB32537C648F}" type="datetimeFigureOut">
              <a:rPr lang="en-US" smtClean="0"/>
              <a:t>11/12/14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3B01EA-F863-CA4B-8F5A-2FAE5BB892A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567B5-76A8-D944-A5AE-DB32537C648F}" type="datetimeFigureOut">
              <a:rPr lang="en-US" smtClean="0"/>
              <a:t>11/12/14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3B01EA-F863-CA4B-8F5A-2FAE5BB892A6}"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828800"/>
            <a:ext cx="4038600" cy="4302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4038600" cy="4302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DA5DAD3-AAE3-254F-9D6D-B2473FE49FCA}" type="slidenum">
              <a:rPr lang="en-US"/>
              <a:pPr>
                <a:defRPr/>
              </a:pPr>
              <a:t>‹#›</a:t>
            </a:fld>
            <a:endParaRPr lang="en-US"/>
          </a:p>
        </p:txBody>
      </p:sp>
    </p:spTree>
    <p:extLst>
      <p:ext uri="{BB962C8B-B14F-4D97-AF65-F5344CB8AC3E}">
        <p14:creationId xmlns:p14="http://schemas.microsoft.com/office/powerpoint/2010/main" val="2478844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7D567B5-76A8-D944-A5AE-DB32537C648F}" type="datetimeFigureOut">
              <a:rPr lang="en-US" smtClean="0"/>
              <a:t>11/12/14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3B01EA-F863-CA4B-8F5A-2FAE5BB892A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D567B5-76A8-D944-A5AE-DB32537C648F}" type="datetimeFigureOut">
              <a:rPr lang="en-US" smtClean="0"/>
              <a:t>11/12/14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3B01EA-F863-CA4B-8F5A-2FAE5BB892A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7D567B5-76A8-D944-A5AE-DB32537C648F}" type="datetimeFigureOut">
              <a:rPr lang="en-US" smtClean="0"/>
              <a:t>11/12/14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3B01EA-F863-CA4B-8F5A-2FAE5BB892A6}"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D567B5-76A8-D944-A5AE-DB32537C648F}" type="datetimeFigureOut">
              <a:rPr lang="en-US" smtClean="0"/>
              <a:t>11/12/14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3B01EA-F863-CA4B-8F5A-2FAE5BB892A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7D567B5-76A8-D944-A5AE-DB32537C648F}" type="datetimeFigureOut">
              <a:rPr lang="en-US" smtClean="0"/>
              <a:t>11/12/14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3B01EA-F863-CA4B-8F5A-2FAE5BB892A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D567B5-76A8-D944-A5AE-DB32537C648F}" type="datetimeFigureOut">
              <a:rPr lang="en-US" smtClean="0"/>
              <a:t>11/12/14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3B01EA-F863-CA4B-8F5A-2FAE5BB892A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7D567B5-76A8-D944-A5AE-DB32537C648F}" type="datetimeFigureOut">
              <a:rPr lang="en-US" smtClean="0"/>
              <a:t>11/12/14</a:t>
            </a:fld>
            <a:endParaRPr lang="en-US"/>
          </a:p>
        </p:txBody>
      </p:sp>
      <p:sp>
        <p:nvSpPr>
          <p:cNvPr id="7" name="Slide Number Placeholder 6"/>
          <p:cNvSpPr>
            <a:spLocks noGrp="1"/>
          </p:cNvSpPr>
          <p:nvPr>
            <p:ph type="sldNum" sz="quarter" idx="12"/>
          </p:nvPr>
        </p:nvSpPr>
        <p:spPr/>
        <p:txBody>
          <a:bodyPr/>
          <a:lstStyle/>
          <a:p>
            <a:fld id="{E73B01EA-F863-CA4B-8F5A-2FAE5BB892A6}"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D567B5-76A8-D944-A5AE-DB32537C648F}" type="datetimeFigureOut">
              <a:rPr lang="en-US" smtClean="0"/>
              <a:t>11/12/14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E73B01EA-F863-CA4B-8F5A-2FAE5BB892A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97D567B5-76A8-D944-A5AE-DB32537C648F}" type="datetimeFigureOut">
              <a:rPr lang="en-US" smtClean="0"/>
              <a:t>11/12/14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73B01EA-F863-CA4B-8F5A-2FAE5BB892A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835517"/>
          </a:xfrm>
        </p:spPr>
        <p:txBody>
          <a:bodyPr>
            <a:normAutofit/>
          </a:bodyPr>
          <a:lstStyle/>
          <a:p>
            <a:r>
              <a:rPr lang="en-US" dirty="0" smtClean="0"/>
              <a:t>FDR- The New Deal and the Supreme Court</a:t>
            </a:r>
            <a:endParaRPr lang="en-US" dirty="0"/>
          </a:p>
        </p:txBody>
      </p:sp>
      <p:sp>
        <p:nvSpPr>
          <p:cNvPr id="3" name="Content Placeholder 2"/>
          <p:cNvSpPr>
            <a:spLocks noGrp="1"/>
          </p:cNvSpPr>
          <p:nvPr>
            <p:ph sz="quarter" idx="13"/>
          </p:nvPr>
        </p:nvSpPr>
        <p:spPr>
          <a:xfrm flipV="1">
            <a:off x="1042416" y="1454572"/>
            <a:ext cx="3419856" cy="858860"/>
          </a:xfrm>
        </p:spPr>
        <p:txBody>
          <a:bodyPr/>
          <a:lstStyle/>
          <a:p>
            <a:endParaRPr lang="en-US" dirty="0"/>
          </a:p>
        </p:txBody>
      </p:sp>
      <p:sp>
        <p:nvSpPr>
          <p:cNvPr id="4" name="Content Placeholder 3"/>
          <p:cNvSpPr>
            <a:spLocks noGrp="1"/>
          </p:cNvSpPr>
          <p:nvPr>
            <p:ph sz="quarter" idx="14"/>
          </p:nvPr>
        </p:nvSpPr>
        <p:spPr/>
        <p:txBody>
          <a:bodyPr/>
          <a:lstStyle/>
          <a:p>
            <a:r>
              <a:rPr lang="en-US" dirty="0" smtClean="0"/>
              <a:t>Elected for four terms</a:t>
            </a:r>
          </a:p>
          <a:p>
            <a:r>
              <a:rPr lang="en-US" dirty="0" smtClean="0"/>
              <a:t>1933-1945</a:t>
            </a:r>
          </a:p>
          <a:p>
            <a:r>
              <a:rPr lang="en-US" dirty="0" smtClean="0"/>
              <a:t>Died 1945 Stroke</a:t>
            </a:r>
            <a:endParaRPr lang="en-US" dirty="0"/>
          </a:p>
        </p:txBody>
      </p:sp>
    </p:spTree>
    <p:extLst>
      <p:ext uri="{BB962C8B-B14F-4D97-AF65-F5344CB8AC3E}">
        <p14:creationId xmlns:p14="http://schemas.microsoft.com/office/powerpoint/2010/main" val="2524981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Read FDR’s First Inaugural Address</a:t>
            </a:r>
            <a:endParaRPr lang="en-US" dirty="0"/>
          </a:p>
        </p:txBody>
      </p:sp>
      <p:sp>
        <p:nvSpPr>
          <p:cNvPr id="3" name="Content Placeholder 2"/>
          <p:cNvSpPr>
            <a:spLocks noGrp="1"/>
          </p:cNvSpPr>
          <p:nvPr>
            <p:ph sz="quarter" idx="13"/>
          </p:nvPr>
        </p:nvSpPr>
        <p:spPr/>
        <p:txBody>
          <a:bodyPr/>
          <a:lstStyle/>
          <a:p>
            <a:r>
              <a:rPr lang="en-US" dirty="0" smtClean="0"/>
              <a:t>Where do we see democracy and authority?</a:t>
            </a:r>
            <a:endParaRPr lang="en-US" dirty="0"/>
          </a:p>
        </p:txBody>
      </p:sp>
      <p:sp>
        <p:nvSpPr>
          <p:cNvPr id="4" name="Content Placeholder 3"/>
          <p:cNvSpPr>
            <a:spLocks noGrp="1"/>
          </p:cNvSpPr>
          <p:nvPr>
            <p:ph sz="quarter" idx="14"/>
          </p:nvPr>
        </p:nvSpPr>
        <p:spPr/>
        <p:txBody>
          <a:bodyPr/>
          <a:lstStyle/>
          <a:p>
            <a:r>
              <a:rPr lang="en-US" dirty="0" smtClean="0"/>
              <a:t>Based on last night’s homework describe:</a:t>
            </a:r>
          </a:p>
          <a:p>
            <a:r>
              <a:rPr lang="en-US" dirty="0" smtClean="0"/>
              <a:t>Economy in late 1920’s</a:t>
            </a:r>
          </a:p>
          <a:p>
            <a:r>
              <a:rPr lang="en-US" dirty="0" smtClean="0"/>
              <a:t>Hoover’s Attempt</a:t>
            </a:r>
          </a:p>
          <a:p>
            <a:r>
              <a:rPr lang="en-US" dirty="0" smtClean="0"/>
              <a:t>FDR’s Attempt</a:t>
            </a:r>
            <a:endParaRPr lang="en-US" dirty="0"/>
          </a:p>
        </p:txBody>
      </p:sp>
    </p:spTree>
    <p:extLst>
      <p:ext uri="{BB962C8B-B14F-4D97-AF65-F5344CB8AC3E}">
        <p14:creationId xmlns:p14="http://schemas.microsoft.com/office/powerpoint/2010/main" val="3343578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smtClean="0">
                <a:cs typeface="+mj-cs"/>
              </a:rPr>
              <a:t>Supreme Court</a:t>
            </a:r>
          </a:p>
        </p:txBody>
      </p:sp>
      <p:sp>
        <p:nvSpPr>
          <p:cNvPr id="14339" name="Rectangle 3"/>
          <p:cNvSpPr>
            <a:spLocks noGrp="1" noChangeArrowheads="1"/>
          </p:cNvSpPr>
          <p:nvPr>
            <p:ph sz="quarter" idx="13"/>
          </p:nvPr>
        </p:nvSpPr>
        <p:spPr/>
        <p:txBody>
          <a:bodyPr>
            <a:normAutofit fontScale="70000" lnSpcReduction="20000"/>
          </a:bodyPr>
          <a:lstStyle/>
          <a:p>
            <a:pPr eaLnBrk="1" hangingPunct="1">
              <a:defRPr/>
            </a:pPr>
            <a:r>
              <a:rPr lang="en-US" sz="2400" dirty="0" smtClean="0">
                <a:cs typeface="+mn-cs"/>
              </a:rPr>
              <a:t>AAA</a:t>
            </a:r>
          </a:p>
          <a:p>
            <a:pPr lvl="1" eaLnBrk="1" hangingPunct="1">
              <a:defRPr/>
            </a:pPr>
            <a:r>
              <a:rPr lang="en-US" sz="2000" dirty="0" smtClean="0"/>
              <a:t>1936-US v. Butler</a:t>
            </a:r>
          </a:p>
          <a:p>
            <a:pPr lvl="1" eaLnBrk="1" hangingPunct="1">
              <a:defRPr/>
            </a:pPr>
            <a:r>
              <a:rPr lang="en-US" sz="2000" dirty="0" smtClean="0"/>
              <a:t>it was illegal to levy a tax on one group (the processors) in order to pay it to another (the farmers) </a:t>
            </a:r>
          </a:p>
          <a:p>
            <a:pPr lvl="1" eaLnBrk="1" hangingPunct="1">
              <a:defRPr/>
            </a:pPr>
            <a:r>
              <a:rPr lang="en-US" sz="2000" dirty="0" smtClean="0"/>
              <a:t>1938-redesigned without processor tax</a:t>
            </a:r>
          </a:p>
          <a:p>
            <a:pPr eaLnBrk="1" hangingPunct="1">
              <a:defRPr/>
            </a:pPr>
            <a:r>
              <a:rPr lang="en-US" sz="2400" dirty="0" smtClean="0">
                <a:cs typeface="+mn-cs"/>
              </a:rPr>
              <a:t>NIRA</a:t>
            </a:r>
          </a:p>
          <a:p>
            <a:pPr lvl="1" eaLnBrk="1" hangingPunct="1">
              <a:defRPr/>
            </a:pPr>
            <a:r>
              <a:rPr lang="en-US" sz="2000" dirty="0" smtClean="0"/>
              <a:t>1935-Schecter Poultry </a:t>
            </a:r>
            <a:r>
              <a:rPr lang="ja-JP" altLang="en-US" sz="2000" dirty="0" smtClean="0">
                <a:latin typeface="Arial"/>
              </a:rPr>
              <a:t>“</a:t>
            </a:r>
            <a:r>
              <a:rPr lang="en-US" sz="2000" dirty="0" smtClean="0"/>
              <a:t>Sick Chicken Case</a:t>
            </a:r>
            <a:r>
              <a:rPr lang="ja-JP" altLang="en-US" sz="2000" dirty="0" smtClean="0">
                <a:latin typeface="Arial"/>
              </a:rPr>
              <a:t>”</a:t>
            </a:r>
            <a:endParaRPr lang="en-US" sz="2000" dirty="0" smtClean="0"/>
          </a:p>
          <a:p>
            <a:pPr lvl="1" eaLnBrk="1" hangingPunct="1">
              <a:defRPr/>
            </a:pPr>
            <a:r>
              <a:rPr lang="en-US" sz="2000" dirty="0" smtClean="0"/>
              <a:t>Ruling that it delegated too much power from the legislative to the executive branch and regulated more than interstate trade.</a:t>
            </a:r>
            <a:endParaRPr lang="en-US" sz="2000" dirty="0" smtClean="0"/>
          </a:p>
          <a:p>
            <a:pPr eaLnBrk="1" hangingPunct="1">
              <a:defRPr/>
            </a:pPr>
            <a:endParaRPr lang="en-US" sz="2400" dirty="0" smtClean="0">
              <a:cs typeface="+mn-cs"/>
            </a:endParaRPr>
          </a:p>
        </p:txBody>
      </p:sp>
      <p:sp>
        <p:nvSpPr>
          <p:cNvPr id="14343" name="Rectangle 7"/>
          <p:cNvSpPr>
            <a:spLocks noGrp="1" noChangeArrowheads="1"/>
          </p:cNvSpPr>
          <p:nvPr>
            <p:ph sz="quarter" idx="14"/>
          </p:nvPr>
        </p:nvSpPr>
        <p:spPr/>
        <p:txBody>
          <a:bodyPr/>
          <a:lstStyle/>
          <a:p>
            <a:pPr eaLnBrk="1" hangingPunct="1">
              <a:defRPr/>
            </a:pPr>
            <a:endParaRPr lang="en-US" sz="2400" smtClean="0">
              <a:cs typeface="+mn-cs"/>
            </a:endParaRPr>
          </a:p>
        </p:txBody>
      </p:sp>
      <p:pic>
        <p:nvPicPr>
          <p:cNvPr id="19460" name="Picture 5" descr="1937 Supreme Cou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447800"/>
            <a:ext cx="3308350" cy="206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3962400"/>
            <a:ext cx="3048000" cy="221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408530268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043490" y="516570"/>
            <a:ext cx="7024744" cy="911440"/>
          </a:xfrm>
        </p:spPr>
        <p:txBody>
          <a:bodyPr>
            <a:normAutofit/>
          </a:bodyPr>
          <a:lstStyle/>
          <a:p>
            <a:pPr eaLnBrk="1" hangingPunct="1">
              <a:defRPr/>
            </a:pPr>
            <a:r>
              <a:rPr lang="en-US" smtClean="0">
                <a:cs typeface="+mj-cs"/>
              </a:rPr>
              <a:t>FDR</a:t>
            </a:r>
            <a:r>
              <a:rPr lang="en-US" smtClean="0">
                <a:latin typeface="Arial"/>
              </a:rPr>
              <a:t>’</a:t>
            </a:r>
            <a:r>
              <a:rPr lang="en-US" smtClean="0">
                <a:cs typeface="+mj-cs"/>
              </a:rPr>
              <a:t>s </a:t>
            </a:r>
            <a:r>
              <a:rPr lang="en-US" dirty="0" smtClean="0">
                <a:cs typeface="+mj-cs"/>
              </a:rPr>
              <a:t>Response</a:t>
            </a:r>
          </a:p>
        </p:txBody>
      </p:sp>
      <p:sp>
        <p:nvSpPr>
          <p:cNvPr id="15363" name="Rectangle 3"/>
          <p:cNvSpPr>
            <a:spLocks noGrp="1" noChangeArrowheads="1"/>
          </p:cNvSpPr>
          <p:nvPr>
            <p:ph idx="1"/>
          </p:nvPr>
        </p:nvSpPr>
        <p:spPr>
          <a:xfrm>
            <a:off x="581256" y="2323652"/>
            <a:ext cx="4327118" cy="3508977"/>
          </a:xfrm>
        </p:spPr>
        <p:txBody>
          <a:bodyPr>
            <a:normAutofit fontScale="92500" lnSpcReduction="20000"/>
          </a:bodyPr>
          <a:lstStyle/>
          <a:p>
            <a:pPr eaLnBrk="1" hangingPunct="1">
              <a:defRPr/>
            </a:pPr>
            <a:r>
              <a:rPr lang="en-US" dirty="0" smtClean="0">
                <a:cs typeface="+mn-cs"/>
              </a:rPr>
              <a:t>Court Packing Scheme</a:t>
            </a:r>
          </a:p>
          <a:p>
            <a:pPr lvl="1">
              <a:defRPr/>
            </a:pPr>
            <a:r>
              <a:rPr lang="en-US" sz="2400" dirty="0"/>
              <a:t>FDR suggested that advanced age (rather than conservative ideology) was hampering work of SC- FDR proposed increasing the numbers of justices to a maximum of 15 by adding 1 justice for everyone over 70 who had served more than 10 years.</a:t>
            </a:r>
          </a:p>
          <a:p>
            <a:pPr eaLnBrk="1" hangingPunct="1">
              <a:defRPr/>
            </a:pPr>
            <a:endParaRPr lang="en-US" dirty="0" smtClean="0">
              <a:cs typeface="+mn-cs"/>
            </a:endParaRPr>
          </a:p>
        </p:txBody>
      </p:sp>
      <p:pic>
        <p:nvPicPr>
          <p:cNvPr id="20483" name="Picture 6" descr="370122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8712" y="1428010"/>
            <a:ext cx="4205288"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684797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endParaRPr lang="en-US" smtClean="0">
              <a:cs typeface="+mj-cs"/>
            </a:endParaRPr>
          </a:p>
        </p:txBody>
      </p:sp>
      <p:sp>
        <p:nvSpPr>
          <p:cNvPr id="17411" name="Rectangle 3"/>
          <p:cNvSpPr>
            <a:spLocks noGrp="1" noChangeArrowheads="1"/>
          </p:cNvSpPr>
          <p:nvPr>
            <p:ph idx="1"/>
          </p:nvPr>
        </p:nvSpPr>
        <p:spPr/>
        <p:txBody>
          <a:bodyPr/>
          <a:lstStyle/>
          <a:p>
            <a:pPr eaLnBrk="1" hangingPunct="1">
              <a:defRPr/>
            </a:pPr>
            <a:endParaRPr lang="en-US" smtClean="0">
              <a:cs typeface="+mn-cs"/>
            </a:endParaRPr>
          </a:p>
        </p:txBody>
      </p:sp>
      <p:pic>
        <p:nvPicPr>
          <p:cNvPr id="21507" name="Picture 5" descr="370123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457200"/>
            <a:ext cx="4872038" cy="624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385282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cs typeface="+mj-cs"/>
              </a:rPr>
              <a:t>Court Packing Scheme </a:t>
            </a:r>
          </a:p>
        </p:txBody>
      </p:sp>
      <p:sp>
        <p:nvSpPr>
          <p:cNvPr id="3" name="Content Placeholder 2"/>
          <p:cNvSpPr>
            <a:spLocks noGrp="1"/>
          </p:cNvSpPr>
          <p:nvPr>
            <p:ph idx="1"/>
          </p:nvPr>
        </p:nvSpPr>
        <p:spPr/>
        <p:txBody>
          <a:bodyPr/>
          <a:lstStyle/>
          <a:p>
            <a:pPr eaLnBrk="1" hangingPunct="1">
              <a:defRPr/>
            </a:pPr>
            <a:r>
              <a:rPr lang="en-US" dirty="0" smtClean="0">
                <a:cs typeface="+mn-cs"/>
              </a:rPr>
              <a:t>Does this change the way you view FDR and the New Deal?  Why or why not? </a:t>
            </a:r>
          </a:p>
          <a:p>
            <a:pPr eaLnBrk="1" hangingPunct="1">
              <a:defRPr/>
            </a:pPr>
            <a:r>
              <a:rPr lang="en-US" dirty="0" smtClean="0">
                <a:cs typeface="+mn-cs"/>
              </a:rPr>
              <a:t>Would you have allowed FDR to “pack” the Supreme Court?  Why or why not?</a:t>
            </a:r>
          </a:p>
          <a:p>
            <a:pPr eaLnBrk="1" hangingPunct="1">
              <a:defRPr/>
            </a:pPr>
            <a:endParaRPr lang="en-US" dirty="0" smtClean="0">
              <a:cs typeface="+mn-cs"/>
            </a:endParaRPr>
          </a:p>
          <a:p>
            <a:pPr eaLnBrk="1" hangingPunct="1">
              <a:defRPr/>
            </a:pPr>
            <a:r>
              <a:rPr lang="en-US" dirty="0" smtClean="0">
                <a:cs typeface="+mn-cs"/>
              </a:rPr>
              <a:t>BTW….vote 70-22 against bill, became unnecessary when SSA and </a:t>
            </a:r>
            <a:r>
              <a:rPr lang="en-US" dirty="0" smtClean="0">
                <a:cs typeface="+mn-cs"/>
              </a:rPr>
              <a:t>NLRA (Wagner Act) </a:t>
            </a:r>
            <a:r>
              <a:rPr lang="en-US" dirty="0" smtClean="0">
                <a:cs typeface="+mn-cs"/>
              </a:rPr>
              <a:t>was upheld in July 1937</a:t>
            </a:r>
          </a:p>
        </p:txBody>
      </p:sp>
    </p:spTree>
    <p:extLst>
      <p:ext uri="{BB962C8B-B14F-4D97-AF65-F5344CB8AC3E}">
        <p14:creationId xmlns:p14="http://schemas.microsoft.com/office/powerpoint/2010/main" val="99919126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533400"/>
            <a:ext cx="8229600" cy="914400"/>
          </a:xfrm>
        </p:spPr>
        <p:txBody>
          <a:bodyPr/>
          <a:lstStyle/>
          <a:p>
            <a:pPr eaLnBrk="1" hangingPunct="1">
              <a:defRPr/>
            </a:pPr>
            <a:r>
              <a:rPr lang="en-US" smtClean="0">
                <a:cs typeface="+mj-cs"/>
              </a:rPr>
              <a:t>Why did the New Deal end?</a:t>
            </a:r>
          </a:p>
        </p:txBody>
      </p:sp>
      <p:sp>
        <p:nvSpPr>
          <p:cNvPr id="20483" name="Rectangle 3"/>
          <p:cNvSpPr>
            <a:spLocks noGrp="1" noChangeArrowheads="1"/>
          </p:cNvSpPr>
          <p:nvPr>
            <p:ph type="body" sz="half" idx="1"/>
          </p:nvPr>
        </p:nvSpPr>
        <p:spPr>
          <a:xfrm>
            <a:off x="457200" y="1447800"/>
            <a:ext cx="8686800" cy="5410200"/>
          </a:xfrm>
        </p:spPr>
        <p:txBody>
          <a:bodyPr>
            <a:normAutofit/>
          </a:bodyPr>
          <a:lstStyle/>
          <a:p>
            <a:pPr eaLnBrk="1" hangingPunct="1">
              <a:lnSpc>
                <a:spcPct val="80000"/>
              </a:lnSpc>
              <a:defRPr/>
            </a:pPr>
            <a:r>
              <a:rPr lang="en-US" sz="2000" dirty="0" smtClean="0">
                <a:cs typeface="+mn-cs"/>
              </a:rPr>
              <a:t>Opponents could now attack him</a:t>
            </a:r>
          </a:p>
          <a:p>
            <a:pPr eaLnBrk="1" hangingPunct="1">
              <a:lnSpc>
                <a:spcPct val="80000"/>
              </a:lnSpc>
              <a:defRPr/>
            </a:pPr>
            <a:r>
              <a:rPr lang="en-US" sz="2000" dirty="0" smtClean="0">
                <a:cs typeface="+mn-cs"/>
              </a:rPr>
              <a:t>The </a:t>
            </a:r>
            <a:r>
              <a:rPr lang="en-US" sz="2000" dirty="0" smtClean="0">
                <a:cs typeface="+mn-cs"/>
              </a:rPr>
              <a:t>recession of 1937</a:t>
            </a:r>
          </a:p>
          <a:p>
            <a:pPr eaLnBrk="1" hangingPunct="1">
              <a:lnSpc>
                <a:spcPct val="80000"/>
              </a:lnSpc>
              <a:defRPr/>
            </a:pPr>
            <a:r>
              <a:rPr lang="en-US" sz="2000" dirty="0" smtClean="0">
                <a:cs typeface="+mn-cs"/>
              </a:rPr>
              <a:t>Conservatives in Congress began to seriously oppose FDR</a:t>
            </a:r>
            <a:r>
              <a:rPr lang="ja-JP" altLang="en-US" sz="2000" dirty="0" smtClean="0">
                <a:latin typeface="Arial"/>
                <a:cs typeface="+mn-cs"/>
              </a:rPr>
              <a:t>’</a:t>
            </a:r>
            <a:r>
              <a:rPr lang="en-US" sz="2000" dirty="0" smtClean="0">
                <a:cs typeface="+mn-cs"/>
              </a:rPr>
              <a:t>s programs—the 40 hour week &amp; minimum wage (40 cents an hour) increased alienation. </a:t>
            </a:r>
          </a:p>
          <a:p>
            <a:pPr lvl="1" eaLnBrk="1" hangingPunct="1">
              <a:lnSpc>
                <a:spcPct val="80000"/>
              </a:lnSpc>
              <a:defRPr/>
            </a:pPr>
            <a:r>
              <a:rPr lang="en-US" sz="2000" dirty="0" smtClean="0"/>
              <a:t>Mid-term 1938 Elections- Republicans narrowed the Democratic majority in Congress.</a:t>
            </a:r>
          </a:p>
          <a:p>
            <a:pPr lvl="1" eaLnBrk="1" hangingPunct="1">
              <a:lnSpc>
                <a:spcPct val="80000"/>
              </a:lnSpc>
              <a:defRPr/>
            </a:pPr>
            <a:r>
              <a:rPr lang="en-US" sz="2000" dirty="0" smtClean="0"/>
              <a:t>Bipartisan coalition (Progressive Republicans and Conservative Democrats) formed an alliance that thwarted any new reform initiatives and began to cut expenditures for New Deal Recovery Programs</a:t>
            </a:r>
            <a:endParaRPr lang="en-US" sz="2000" dirty="0" smtClean="0"/>
          </a:p>
          <a:p>
            <a:pPr eaLnBrk="1" hangingPunct="1">
              <a:lnSpc>
                <a:spcPct val="80000"/>
              </a:lnSpc>
              <a:defRPr/>
            </a:pPr>
            <a:r>
              <a:rPr lang="en-US" sz="2000" dirty="0" smtClean="0">
                <a:cs typeface="+mn-cs"/>
              </a:rPr>
              <a:t>World War II</a:t>
            </a:r>
          </a:p>
          <a:p>
            <a:pPr eaLnBrk="1" hangingPunct="1">
              <a:lnSpc>
                <a:spcPct val="80000"/>
              </a:lnSpc>
              <a:defRPr/>
            </a:pPr>
            <a:r>
              <a:rPr lang="en-US" sz="2000" dirty="0" smtClean="0">
                <a:cs typeface="+mn-cs"/>
              </a:rPr>
              <a:t>Conservative tendencies of </a:t>
            </a:r>
            <a:r>
              <a:rPr lang="en-US" sz="2000" dirty="0" smtClean="0">
                <a:cs typeface="+mn-cs"/>
              </a:rPr>
              <a:t>Americans</a:t>
            </a:r>
          </a:p>
          <a:p>
            <a:pPr>
              <a:lnSpc>
                <a:spcPct val="80000"/>
              </a:lnSpc>
              <a:defRPr/>
            </a:pPr>
            <a:r>
              <a:rPr lang="en-US" sz="2000" dirty="0"/>
              <a:t> Sit down strikes</a:t>
            </a:r>
          </a:p>
          <a:p>
            <a:pPr lvl="1">
              <a:lnSpc>
                <a:spcPct val="80000"/>
              </a:lnSpc>
              <a:defRPr/>
            </a:pPr>
            <a:r>
              <a:rPr lang="en-US" sz="2000" dirty="0"/>
              <a:t> caused middle class Americans to fear for the safety of private property.</a:t>
            </a:r>
          </a:p>
          <a:p>
            <a:pPr eaLnBrk="1" hangingPunct="1">
              <a:lnSpc>
                <a:spcPct val="80000"/>
              </a:lnSpc>
              <a:defRPr/>
            </a:pPr>
            <a:endParaRPr lang="en-US" sz="2000" dirty="0" smtClean="0">
              <a:cs typeface="+mn-cs"/>
            </a:endParaRPr>
          </a:p>
        </p:txBody>
      </p:sp>
      <p:sp>
        <p:nvSpPr>
          <p:cNvPr id="20484" name="Rectangle 4"/>
          <p:cNvSpPr>
            <a:spLocks noGrp="1" noChangeArrowheads="1"/>
          </p:cNvSpPr>
          <p:nvPr>
            <p:ph sz="half" idx="2"/>
          </p:nvPr>
        </p:nvSpPr>
        <p:spPr>
          <a:xfrm>
            <a:off x="8378372" y="1828800"/>
            <a:ext cx="1844804" cy="3702671"/>
          </a:xfrm>
        </p:spPr>
        <p:txBody>
          <a:bodyPr/>
          <a:lstStyle/>
          <a:p>
            <a:pPr eaLnBrk="1" hangingPunct="1">
              <a:lnSpc>
                <a:spcPct val="80000"/>
              </a:lnSpc>
              <a:defRPr/>
            </a:pPr>
            <a:endParaRPr lang="en-US" sz="1800" dirty="0" smtClean="0">
              <a:cs typeface="+mn-cs"/>
            </a:endParaRPr>
          </a:p>
        </p:txBody>
      </p:sp>
    </p:spTree>
    <p:extLst>
      <p:ext uri="{BB962C8B-B14F-4D97-AF65-F5344CB8AC3E}">
        <p14:creationId xmlns:p14="http://schemas.microsoft.com/office/powerpoint/2010/main" val="106982910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5" name="Picture 4" descr="33042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3527" y="267608"/>
            <a:ext cx="7541443" cy="6715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022600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330280" y="245844"/>
            <a:ext cx="7024744" cy="1270190"/>
          </a:xfrm>
        </p:spPr>
        <p:txBody>
          <a:bodyPr>
            <a:normAutofit/>
          </a:bodyPr>
          <a:lstStyle/>
          <a:p>
            <a:pPr eaLnBrk="1" hangingPunct="1">
              <a:defRPr/>
            </a:pPr>
            <a:r>
              <a:rPr lang="en-US" dirty="0" smtClean="0">
                <a:cs typeface="+mj-cs"/>
              </a:rPr>
              <a:t>Legacy</a:t>
            </a:r>
          </a:p>
        </p:txBody>
      </p:sp>
      <p:sp>
        <p:nvSpPr>
          <p:cNvPr id="19459" name="Rectangle 3"/>
          <p:cNvSpPr>
            <a:spLocks noGrp="1" noChangeArrowheads="1"/>
          </p:cNvSpPr>
          <p:nvPr>
            <p:ph idx="1"/>
          </p:nvPr>
        </p:nvSpPr>
        <p:spPr>
          <a:xfrm>
            <a:off x="0" y="1828800"/>
            <a:ext cx="8686800" cy="5029200"/>
          </a:xfrm>
        </p:spPr>
        <p:txBody>
          <a:bodyPr/>
          <a:lstStyle/>
          <a:p>
            <a:pPr eaLnBrk="1" hangingPunct="1">
              <a:lnSpc>
                <a:spcPct val="90000"/>
              </a:lnSpc>
              <a:defRPr/>
            </a:pPr>
            <a:r>
              <a:rPr lang="en-US" sz="2800" dirty="0" smtClean="0">
                <a:cs typeface="+mn-cs"/>
              </a:rPr>
              <a:t>Election of 1936 </a:t>
            </a:r>
          </a:p>
          <a:p>
            <a:pPr lvl="1" eaLnBrk="1" hangingPunct="1">
              <a:lnSpc>
                <a:spcPct val="90000"/>
              </a:lnSpc>
              <a:defRPr/>
            </a:pPr>
            <a:r>
              <a:rPr lang="en-US" sz="2400" dirty="0" smtClean="0"/>
              <a:t>encouraged FDR to pass several liberal programs in order to </a:t>
            </a:r>
            <a:r>
              <a:rPr lang="ja-JP" altLang="en-US" sz="2400" dirty="0" smtClean="0">
                <a:latin typeface="Arial"/>
              </a:rPr>
              <a:t>“</a:t>
            </a:r>
            <a:r>
              <a:rPr lang="en-US" sz="2400" dirty="0" smtClean="0"/>
              <a:t>steal his opponents thunder.</a:t>
            </a:r>
            <a:r>
              <a:rPr lang="ja-JP" altLang="en-US" sz="2400" dirty="0" smtClean="0">
                <a:latin typeface="Arial"/>
              </a:rPr>
              <a:t>”</a:t>
            </a:r>
            <a:r>
              <a:rPr lang="en-US" sz="2400" dirty="0" smtClean="0"/>
              <a:t> It made the Democratic party the country</a:t>
            </a:r>
            <a:r>
              <a:rPr lang="ja-JP" altLang="en-US" sz="2400" dirty="0" smtClean="0">
                <a:latin typeface="Arial"/>
              </a:rPr>
              <a:t>’</a:t>
            </a:r>
            <a:r>
              <a:rPr lang="en-US" sz="2400" dirty="0" smtClean="0"/>
              <a:t>s majority party.</a:t>
            </a:r>
          </a:p>
          <a:p>
            <a:pPr lvl="1" eaLnBrk="1" hangingPunct="1">
              <a:lnSpc>
                <a:spcPct val="90000"/>
              </a:lnSpc>
              <a:defRPr/>
            </a:pPr>
            <a:r>
              <a:rPr lang="en-US" sz="2400" dirty="0" smtClean="0"/>
              <a:t>This election created the New Deal Democratic political coalition that kept Democrats in power until the 1960s:  urban ethnic groups, northern blacks, union members, small farmers, and Southern whites.</a:t>
            </a:r>
          </a:p>
          <a:p>
            <a:pPr lvl="1" eaLnBrk="1" hangingPunct="1">
              <a:lnSpc>
                <a:spcPct val="90000"/>
              </a:lnSpc>
              <a:defRPr/>
            </a:pPr>
            <a:r>
              <a:rPr lang="en-US" sz="2400" dirty="0" smtClean="0"/>
              <a:t>The New Deal greatly increased the power of the presidency and the national government. For the first time the federal government became seriously involved in social and economic justice</a:t>
            </a:r>
            <a:r>
              <a:rPr lang="en-US" sz="2400" dirty="0" smtClean="0"/>
              <a:t>.</a:t>
            </a:r>
            <a:endParaRPr lang="en-US" sz="2400" dirty="0" smtClean="0"/>
          </a:p>
        </p:txBody>
      </p:sp>
    </p:spTree>
    <p:extLst>
      <p:ext uri="{BB962C8B-B14F-4D97-AF65-F5344CB8AC3E}">
        <p14:creationId xmlns:p14="http://schemas.microsoft.com/office/powerpoint/2010/main" val="481515285"/>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144</TotalTime>
  <Words>1019</Words>
  <Application>Microsoft Macintosh PowerPoint</Application>
  <PresentationFormat>On-screen Show (4:3)</PresentationFormat>
  <Paragraphs>72</Paragraphs>
  <Slides>9</Slides>
  <Notes>5</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Austin</vt:lpstr>
      <vt:lpstr>FDR- The New Deal and the Supreme Court</vt:lpstr>
      <vt:lpstr>Read FDR’s First Inaugural Address</vt:lpstr>
      <vt:lpstr>Supreme Court</vt:lpstr>
      <vt:lpstr>FDR’s Response</vt:lpstr>
      <vt:lpstr>PowerPoint Presentation</vt:lpstr>
      <vt:lpstr>Court Packing Scheme </vt:lpstr>
      <vt:lpstr>Why did the New Deal end?</vt:lpstr>
      <vt:lpstr>PowerPoint Presentation</vt:lpstr>
      <vt:lpstr>Legacy</vt:lpstr>
    </vt:vector>
  </TitlesOfParts>
  <Company>Wellesley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Supreme Court</dc:title>
  <dc:creator>WPS</dc:creator>
  <cp:lastModifiedBy>WPS</cp:lastModifiedBy>
  <cp:revision>11</cp:revision>
  <dcterms:created xsi:type="dcterms:W3CDTF">2014-11-06T13:27:54Z</dcterms:created>
  <dcterms:modified xsi:type="dcterms:W3CDTF">2014-11-12T16:45:03Z</dcterms:modified>
</cp:coreProperties>
</file>